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8" r:id="rId7"/>
    <p:sldId id="267" r:id="rId8"/>
    <p:sldId id="259" r:id="rId9"/>
    <p:sldId id="271" r:id="rId10"/>
    <p:sldId id="260" r:id="rId11"/>
    <p:sldId id="261" r:id="rId12"/>
    <p:sldId id="265" r:id="rId13"/>
    <p:sldId id="266" r:id="rId14"/>
    <p:sldId id="269" r:id="rId15"/>
    <p:sldId id="270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5" d="100"/>
          <a:sy n="105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0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0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1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2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8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8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8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8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9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B4FDA-C190-4358-B39B-9CF6634211F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A6AA-674D-458F-B3D2-C0324E83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ssmith@csis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From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677" y="25908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To Two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smith\AppData\Local\Microsoft\Windows\Temporary Internet Files\Content.IE5\W91SMIYI\schoolhous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38" y="762000"/>
            <a:ext cx="1292877" cy="13014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smith\AppData\Local\Microsoft\Windows\Temporary Internet Files\Content.IE5\W91SMIYI\schoolhous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877" y="2409444"/>
            <a:ext cx="1292877" cy="13014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smith\AppData\Local\Microsoft\Windows\Temporary Internet Files\Content.IE5\W91SMIYI\schoolhous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94966"/>
            <a:ext cx="1292877" cy="13014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3637" y="45720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Making it Work </a:t>
            </a:r>
            <a:endParaRPr lang="en-US" sz="3600" dirty="0"/>
          </a:p>
        </p:txBody>
      </p:sp>
      <p:pic>
        <p:nvPicPr>
          <p:cNvPr id="1027" name="Picture 3" descr="C:\Users\ssmith\AppData\Local\Microsoft\Windows\Temporary Internet Files\Content.IE5\W91SMIYI\139711952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22370"/>
            <a:ext cx="2616131" cy="261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6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607"/>
            <a:ext cx="8229600" cy="79760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College Hills Library Schedule</a:t>
            </a:r>
            <a:endParaRPr lang="en-US" sz="2400" dirty="0"/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68" y="609600"/>
            <a:ext cx="7653336" cy="586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9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College Hills Open Check Out Times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62000"/>
            <a:ext cx="3829050" cy="508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71800" y="58841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Monday:  Open Check out from 10:00-11:30</a:t>
            </a:r>
            <a:endParaRPr lang="en-US" sz="1400" dirty="0"/>
          </a:p>
          <a:p>
            <a:r>
              <a:rPr lang="en-US" sz="1400" b="1" dirty="0"/>
              <a:t>Friday:      Open Check Out from 2:15-2:55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075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43"/>
            <a:ext cx="8229600" cy="7477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South Knoll Library Schedule</a:t>
            </a:r>
            <a:endParaRPr lang="en-US" sz="32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62" y="914400"/>
            <a:ext cx="7284348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3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258"/>
            <a:ext cx="8229600" cy="6950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South Knoll Open Check Out Times</a:t>
            </a:r>
            <a:endParaRPr lang="en-US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5155253" cy="54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23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20"/>
            <a:ext cx="9144000" cy="14406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Making it Work: Two Collections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collection informs the other.</a:t>
            </a:r>
          </a:p>
          <a:p>
            <a:r>
              <a:rPr lang="en-US" dirty="0" smtClean="0"/>
              <a:t>Book order sharing between schools facilitates</a:t>
            </a:r>
          </a:p>
          <a:p>
            <a:pPr marL="0" indent="0">
              <a:buNone/>
            </a:pPr>
            <a:r>
              <a:rPr lang="en-US" dirty="0" smtClean="0"/>
              <a:t>    collection development.</a:t>
            </a:r>
          </a:p>
          <a:p>
            <a:r>
              <a:rPr lang="en-US" dirty="0" smtClean="0"/>
              <a:t>Working with two staffs provides greater opportunity for expanding curriculum support and enriching instruction.</a:t>
            </a:r>
            <a:endParaRPr lang="en-US" dirty="0"/>
          </a:p>
        </p:txBody>
      </p:sp>
      <p:pic>
        <p:nvPicPr>
          <p:cNvPr id="4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96200" y="145991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1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44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Making it Work:  Outreach &amp; Collaboration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Coordinate library classes with ELA teachers.</a:t>
            </a:r>
          </a:p>
          <a:p>
            <a:r>
              <a:rPr lang="en-US" sz="2600" dirty="0" smtClean="0"/>
              <a:t>Share usernames and passwords (library research and </a:t>
            </a:r>
            <a:r>
              <a:rPr lang="en-US" sz="2600" dirty="0" err="1" smtClean="0"/>
              <a:t>ebook</a:t>
            </a:r>
            <a:r>
              <a:rPr lang="en-US" sz="2600" dirty="0" smtClean="0"/>
              <a:t> sites) on bookmarks electronically. A printed bookmark is placed in </a:t>
            </a:r>
            <a:r>
              <a:rPr lang="en-US" sz="2600" dirty="0"/>
              <a:t>student weekly take home </a:t>
            </a:r>
            <a:r>
              <a:rPr lang="en-US" sz="2600" dirty="0" smtClean="0"/>
              <a:t>folders and housed beside all library student computers.</a:t>
            </a:r>
          </a:p>
          <a:p>
            <a:r>
              <a:rPr lang="en-US" sz="2600" dirty="0" smtClean="0"/>
              <a:t>Promote book fair/ special reading programs through PTO newsletter and school social media pages.</a:t>
            </a:r>
          </a:p>
          <a:p>
            <a:r>
              <a:rPr lang="en-US" sz="2600" dirty="0" smtClean="0"/>
              <a:t>Inspire and share through author and illustrator visits, family reading nights and public librarian presentations to promote summer reading programs during final library classes.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96200" y="137801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1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Outreach and collaboration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74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/>
              <a:t>Share best practices in research through staff development or with grade level teams/individual teachers and in library classes.</a:t>
            </a:r>
          </a:p>
          <a:p>
            <a:r>
              <a:rPr lang="en-US" sz="3100" dirty="0"/>
              <a:t>Make campus literacy specialists aware of subscription literature and research sites to share with grade level teams.</a:t>
            </a:r>
          </a:p>
          <a:p>
            <a:r>
              <a:rPr lang="en-US" sz="3100" dirty="0"/>
              <a:t>Share Capstone </a:t>
            </a:r>
            <a:r>
              <a:rPr lang="en-US" sz="3100" dirty="0" err="1"/>
              <a:t>ebooks</a:t>
            </a:r>
            <a:r>
              <a:rPr lang="en-US" sz="3100" dirty="0"/>
              <a:t> with resource teachers to engage reluctant readers. </a:t>
            </a:r>
          </a:p>
          <a:p>
            <a:r>
              <a:rPr lang="en-US" sz="3100" dirty="0"/>
              <a:t>Create and share Destiny public resource lists for STEM and research topics and grade level units of study.</a:t>
            </a:r>
          </a:p>
          <a:p>
            <a:r>
              <a:rPr lang="en-US" sz="3100" dirty="0"/>
              <a:t>Attend monthly meetings with district librarians.</a:t>
            </a:r>
          </a:p>
          <a:p>
            <a:r>
              <a:rPr lang="en-US" sz="3100" dirty="0"/>
              <a:t>Use the book fair as a soapbox.</a:t>
            </a:r>
          </a:p>
          <a:p>
            <a:endParaRPr lang="en-US" dirty="0"/>
          </a:p>
        </p:txBody>
      </p:sp>
      <p:pic>
        <p:nvPicPr>
          <p:cNvPr id="4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96200" y="137801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2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       </a:t>
            </a:r>
            <a:r>
              <a:rPr lang="en-US" dirty="0" smtClean="0">
                <a:hlinkClick r:id="rId2"/>
              </a:rPr>
              <a:t>ssmith@csisd.org</a:t>
            </a:r>
            <a:endParaRPr lang="en-US" dirty="0" smtClean="0"/>
          </a:p>
          <a:p>
            <a:r>
              <a:rPr lang="en-US" dirty="0" smtClean="0"/>
              <a:t>Website   mrssmithslibraries.weebly.com</a:t>
            </a:r>
          </a:p>
          <a:p>
            <a:r>
              <a:rPr lang="en-US" dirty="0" smtClean="0"/>
              <a:t>College Hills Elementary  979-764-5565</a:t>
            </a:r>
          </a:p>
          <a:p>
            <a:pPr marL="0" indent="0">
              <a:buNone/>
            </a:pPr>
            <a:r>
              <a:rPr lang="en-US" dirty="0" smtClean="0"/>
              <a:t>     Monday afternoon, Tuesday and Wednesday</a:t>
            </a:r>
          </a:p>
          <a:p>
            <a:r>
              <a:rPr lang="en-US" dirty="0" smtClean="0"/>
              <a:t>South Knoll Elementary    979-764-5580</a:t>
            </a:r>
          </a:p>
          <a:p>
            <a:pPr marL="0" indent="0">
              <a:buNone/>
            </a:pPr>
            <a:r>
              <a:rPr lang="en-US" dirty="0" smtClean="0"/>
              <a:t>     Monday morning, Thursday and Friday</a:t>
            </a:r>
            <a:endParaRPr lang="en-US" dirty="0"/>
          </a:p>
        </p:txBody>
      </p:sp>
      <p:pic>
        <p:nvPicPr>
          <p:cNvPr id="4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96200" y="137801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Hills Elementary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371600"/>
            <a:ext cx="5014024" cy="3910019"/>
          </a:xfr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971800" y="5543550"/>
            <a:ext cx="3112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Fall 2006-Present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122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College Hills Student Population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704 students</a:t>
            </a:r>
          </a:p>
          <a:p>
            <a:r>
              <a:rPr lang="en-US" dirty="0" smtClean="0"/>
              <a:t>White                         36%</a:t>
            </a:r>
          </a:p>
          <a:p>
            <a:r>
              <a:rPr lang="en-US" dirty="0"/>
              <a:t>Hispanic          </a:t>
            </a:r>
            <a:r>
              <a:rPr lang="en-US" dirty="0" smtClean="0"/>
              <a:t>           30</a:t>
            </a:r>
            <a:r>
              <a:rPr lang="en-US" dirty="0"/>
              <a:t>%</a:t>
            </a:r>
          </a:p>
          <a:p>
            <a:r>
              <a:rPr lang="en-US" dirty="0" smtClean="0"/>
              <a:t>African American     20%</a:t>
            </a:r>
          </a:p>
          <a:p>
            <a:r>
              <a:rPr lang="en-US" dirty="0" smtClean="0"/>
              <a:t>Other                         14%</a:t>
            </a:r>
          </a:p>
          <a:p>
            <a:pPr marL="0" indent="0">
              <a:buNone/>
            </a:pPr>
            <a:r>
              <a:rPr lang="en-US" dirty="0" smtClean="0"/>
              <a:t>A Title I elementary school with a dual language program in grades K-4, Head Start classes in English and Spanish and an autism program.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Knoll Elementary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6999237" cy="3505200"/>
          </a:xfr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95600" y="5181600"/>
            <a:ext cx="3404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200" b="1" dirty="0" smtClean="0"/>
              <a:t>Fall 2011 - Present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286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South Knoll Student Population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685 Students</a:t>
            </a:r>
          </a:p>
          <a:p>
            <a:r>
              <a:rPr lang="en-US" dirty="0" smtClean="0"/>
              <a:t>White                        35 %</a:t>
            </a:r>
          </a:p>
          <a:p>
            <a:r>
              <a:rPr lang="en-US" dirty="0"/>
              <a:t>Hispanic                    37 %</a:t>
            </a:r>
          </a:p>
          <a:p>
            <a:r>
              <a:rPr lang="en-US" dirty="0" smtClean="0"/>
              <a:t>African </a:t>
            </a:r>
            <a:r>
              <a:rPr lang="en-US" dirty="0" smtClean="0"/>
              <a:t>American    16 </a:t>
            </a:r>
            <a:r>
              <a:rPr lang="en-US" dirty="0"/>
              <a:t>%</a:t>
            </a:r>
          </a:p>
          <a:p>
            <a:r>
              <a:rPr lang="en-US" dirty="0" smtClean="0"/>
              <a:t>Other                         </a:t>
            </a:r>
            <a:r>
              <a:rPr lang="en-US" dirty="0" smtClean="0"/>
              <a:t>12%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Title I elementary school with a dual language program in grades K-4, Head Start classes in English and </a:t>
            </a:r>
            <a:r>
              <a:rPr lang="en-US" dirty="0" smtClean="0"/>
              <a:t>Spanish, Pre-K, and Life Skills classes.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52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Making it Work: The Staffing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Full time paraprofessional </a:t>
            </a:r>
            <a:r>
              <a:rPr lang="en-US" sz="2400" dirty="0" smtClean="0"/>
              <a:t>M-F </a:t>
            </a:r>
            <a:endParaRPr lang="en-US" sz="2400" dirty="0"/>
          </a:p>
          <a:p>
            <a:r>
              <a:rPr lang="en-US" sz="2400" dirty="0"/>
              <a:t>Library assistant </a:t>
            </a:r>
            <a:r>
              <a:rPr lang="en-US" sz="2400" dirty="0" smtClean="0"/>
              <a:t>duties:</a:t>
            </a:r>
          </a:p>
          <a:p>
            <a:pPr marL="0" indent="0">
              <a:buNone/>
            </a:pPr>
            <a:r>
              <a:rPr lang="en-US" sz="2400" dirty="0" smtClean="0"/>
              <a:t>     Daily lunch duty in cafeteria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Instructs </a:t>
            </a:r>
            <a:r>
              <a:rPr lang="en-US" sz="2400" dirty="0"/>
              <a:t>grades K, 1, Head Start and Pre-K. </a:t>
            </a:r>
            <a:r>
              <a:rPr lang="en-US" sz="2400" dirty="0" smtClean="0"/>
              <a:t>(once per week)  </a:t>
            </a:r>
          </a:p>
          <a:p>
            <a:pPr marL="0" indent="0">
              <a:buNone/>
            </a:pPr>
            <a:r>
              <a:rPr lang="en-US" sz="2400" dirty="0" smtClean="0"/>
              <a:t>     Plans lessons with guidance.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Circulates books.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Enters and removes students from Destiny.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Prepares library cards for new students.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Conducts inventory every other year.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Assists with </a:t>
            </a:r>
            <a:r>
              <a:rPr lang="en-US" sz="2400" dirty="0" smtClean="0"/>
              <a:t>weeding, collection </a:t>
            </a:r>
            <a:r>
              <a:rPr lang="en-US" sz="2400" dirty="0" smtClean="0"/>
              <a:t>development </a:t>
            </a:r>
            <a:r>
              <a:rPr lang="en-US" sz="2400" dirty="0" smtClean="0"/>
              <a:t>and book </a:t>
            </a:r>
            <a:r>
              <a:rPr lang="en-US" sz="2400" dirty="0" smtClean="0"/>
              <a:t>fair.</a:t>
            </a:r>
            <a:endParaRPr lang="en-US" sz="2400" dirty="0"/>
          </a:p>
        </p:txBody>
      </p:sp>
      <p:pic>
        <p:nvPicPr>
          <p:cNvPr id="4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43800" y="145991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2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5993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              Making it Work: The Schedule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½ consecutive days  (my schedule)</a:t>
            </a:r>
          </a:p>
          <a:p>
            <a:pPr marL="0" indent="0">
              <a:buNone/>
            </a:pPr>
            <a:r>
              <a:rPr lang="en-US" dirty="0" smtClean="0"/>
              <a:t>   Two days per campus with one flex day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Other Models</a:t>
            </a:r>
          </a:p>
          <a:p>
            <a:r>
              <a:rPr lang="en-US" dirty="0" smtClean="0"/>
              <a:t>Alternating weeks- every other week at one school </a:t>
            </a:r>
          </a:p>
          <a:p>
            <a:r>
              <a:rPr lang="en-US" dirty="0" smtClean="0"/>
              <a:t>M-W-F one week</a:t>
            </a:r>
          </a:p>
          <a:p>
            <a:pPr marL="0" indent="0">
              <a:buNone/>
            </a:pPr>
            <a:r>
              <a:rPr lang="en-US" dirty="0" smtClean="0"/>
              <a:t>    Tuesday, Thursday the next week</a:t>
            </a:r>
            <a:endParaRPr lang="en-US" dirty="0"/>
          </a:p>
        </p:txBody>
      </p:sp>
      <p:pic>
        <p:nvPicPr>
          <p:cNvPr id="1026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43800" y="145991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smith\AppData\Local\Microsoft\Windows\Temporary Internet Files\Content.IE5\W91SMIYI\Red_Silhouette_-_Gear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8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College Hills Elementary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Monday afternoon, Tuesday, Wednesday</a:t>
            </a:r>
          </a:p>
          <a:p>
            <a:r>
              <a:rPr lang="en-US" sz="2800" dirty="0" smtClean="0"/>
              <a:t>Monday is Flex Day.  No classes taught.</a:t>
            </a:r>
          </a:p>
          <a:p>
            <a:r>
              <a:rPr lang="en-US" sz="2800" dirty="0" smtClean="0"/>
              <a:t>Tuesday and Wednesday are instructional days.</a:t>
            </a:r>
          </a:p>
          <a:p>
            <a:r>
              <a:rPr lang="en-US" sz="2800" dirty="0" smtClean="0"/>
              <a:t>Individual homerooms in grades 2,3, &amp; 4 scheduled every other week during their ELA instructional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block.  ELA teacher brings students and remains.</a:t>
            </a:r>
          </a:p>
          <a:p>
            <a:r>
              <a:rPr lang="en-US" sz="2800" dirty="0" smtClean="0"/>
              <a:t>30 minute lesson 20 instruction /10 book check out.</a:t>
            </a:r>
          </a:p>
          <a:p>
            <a:r>
              <a:rPr lang="en-US" sz="2800" dirty="0" smtClean="0"/>
              <a:t>Open check out </a:t>
            </a:r>
            <a:r>
              <a:rPr lang="en-US" sz="2800" dirty="0" smtClean="0"/>
              <a:t>daily </a:t>
            </a:r>
            <a:r>
              <a:rPr lang="en-US" sz="2400" dirty="0" smtClean="0"/>
              <a:t>8:00-8:30</a:t>
            </a:r>
            <a:r>
              <a:rPr lang="en-US" sz="2400" dirty="0" smtClean="0"/>
              <a:t>, </a:t>
            </a:r>
            <a:r>
              <a:rPr lang="en-US" sz="2400" dirty="0" smtClean="0"/>
              <a:t>10:00-10:30</a:t>
            </a:r>
            <a:r>
              <a:rPr lang="en-US" sz="2400" dirty="0" smtClean="0"/>
              <a:t>, 2:35-3:00.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41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South Knoll Elementary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Monday morning, Thursday and Friday</a:t>
            </a:r>
          </a:p>
          <a:p>
            <a:r>
              <a:rPr lang="en-US" sz="2400" dirty="0" smtClean="0"/>
              <a:t>Monday morning three classes are taught.</a:t>
            </a:r>
          </a:p>
          <a:p>
            <a:r>
              <a:rPr lang="en-US" sz="2400" dirty="0" smtClean="0"/>
              <a:t>Thursday and Friday are instructional days.</a:t>
            </a:r>
          </a:p>
          <a:p>
            <a:r>
              <a:rPr lang="en-US" sz="2400" dirty="0" smtClean="0"/>
              <a:t>Individual homerooms in grade 2 and </a:t>
            </a:r>
            <a:r>
              <a:rPr lang="en-US" sz="2400" dirty="0"/>
              <a:t>t</a:t>
            </a:r>
            <a:r>
              <a:rPr lang="en-US" sz="2400" dirty="0" smtClean="0"/>
              <a:t>wo combined homerooms in grades 3 and 4 receive instruction weekly.  </a:t>
            </a:r>
          </a:p>
          <a:p>
            <a:r>
              <a:rPr lang="en-US" sz="2400" dirty="0" smtClean="0"/>
              <a:t>ELA teacher brings students and remains.</a:t>
            </a:r>
          </a:p>
          <a:p>
            <a:r>
              <a:rPr lang="en-US" sz="2400" dirty="0" smtClean="0"/>
              <a:t>30 minute lesson in grade 2 with 20 instruction/10 check out</a:t>
            </a:r>
          </a:p>
          <a:p>
            <a:r>
              <a:rPr lang="en-US" sz="2400" dirty="0" smtClean="0"/>
              <a:t>40 minute lesson in grades 3 and 4  with 25 instruction/15 check out</a:t>
            </a:r>
          </a:p>
          <a:p>
            <a:r>
              <a:rPr lang="en-US" sz="2400" dirty="0" smtClean="0"/>
              <a:t>Open check out each day 8:00-8:30 and 2:00-3:00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54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665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From One</vt:lpstr>
      <vt:lpstr>College Hills Elementary</vt:lpstr>
      <vt:lpstr>College Hills Student Population</vt:lpstr>
      <vt:lpstr>South Knoll Elementary</vt:lpstr>
      <vt:lpstr>South Knoll Student Population</vt:lpstr>
      <vt:lpstr>Making it Work: The Staffing</vt:lpstr>
      <vt:lpstr>               Making it Work: The Schedule</vt:lpstr>
      <vt:lpstr>College Hills Elementary</vt:lpstr>
      <vt:lpstr>South Knoll Elementary</vt:lpstr>
      <vt:lpstr>College Hills Library Schedule</vt:lpstr>
      <vt:lpstr>College Hills Open Check Out Times</vt:lpstr>
      <vt:lpstr>South Knoll Library Schedule</vt:lpstr>
      <vt:lpstr>South Knoll Open Check Out Times</vt:lpstr>
      <vt:lpstr>Making it Work: Two Collections </vt:lpstr>
      <vt:lpstr>Making it Work:  Outreach &amp; Collaboration</vt:lpstr>
      <vt:lpstr>Outreach and collaboration</vt:lpstr>
      <vt:lpstr>Contact Information</vt:lpstr>
    </vt:vector>
  </TitlesOfParts>
  <Company>College Station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One</dc:title>
  <dc:creator>Windows User</dc:creator>
  <cp:lastModifiedBy>SiteKiosk Limited User Account</cp:lastModifiedBy>
  <cp:revision>49</cp:revision>
  <dcterms:created xsi:type="dcterms:W3CDTF">2016-03-22T17:37:12Z</dcterms:created>
  <dcterms:modified xsi:type="dcterms:W3CDTF">2016-04-20T14:22:04Z</dcterms:modified>
</cp:coreProperties>
</file>